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71" r:id="rId2"/>
    <p:sldId id="477" r:id="rId3"/>
    <p:sldId id="486" r:id="rId4"/>
    <p:sldId id="483" r:id="rId5"/>
    <p:sldId id="484" r:id="rId6"/>
    <p:sldId id="485" r:id="rId7"/>
    <p:sldId id="452" r:id="rId8"/>
    <p:sldId id="482" r:id="rId9"/>
    <p:sldId id="478" r:id="rId10"/>
    <p:sldId id="47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C3D"/>
    <a:srgbClr val="FF4B0E"/>
    <a:srgbClr val="4FFF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491" autoAdjust="0"/>
    <p:restoredTop sz="94660"/>
  </p:normalViewPr>
  <p:slideViewPr>
    <p:cSldViewPr snapToGrid="0">
      <p:cViewPr>
        <p:scale>
          <a:sx n="100" d="100"/>
          <a:sy n="100" d="100"/>
        </p:scale>
        <p:origin x="-408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https://uillinoisedu-my.sharepoint.com/personal/acerja2_illinois_edu/Documents/MPI%20PowerGrid%20Timing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pPr>
            <a:r>
              <a:rPr lang="en-US"/>
              <a:t>Runtime vs. Number of GPU Nodes</a:t>
            </a:r>
          </a:p>
        </c:rich>
      </c:tx>
      <c:layout>
        <c:manualLayout>
          <c:xMode val="edge"/>
          <c:yMode val="edge"/>
          <c:x val="0.23496227206923001"/>
          <c:y val="3.8759689922480599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Sheet1!$B$12</c:f>
              <c:strCache>
                <c:ptCount val="1"/>
                <c:pt idx="0">
                  <c:v>Speed Up Factor</c:v>
                </c:pt>
              </c:strCache>
            </c:strRef>
          </c:tx>
          <c:spPr>
            <a:ln w="571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Sheet1!$A$13:$A$21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24</c:v>
                </c:pt>
                <c:pt idx="6">
                  <c:v>32</c:v>
                </c:pt>
                <c:pt idx="7">
                  <c:v>48</c:v>
                </c:pt>
                <c:pt idx="8">
                  <c:v>64</c:v>
                </c:pt>
              </c:numCache>
            </c:numRef>
          </c:xVal>
          <c:yVal>
            <c:numRef>
              <c:f>Sheet1!$B$2:$B$10</c:f>
              <c:numCache>
                <c:formatCode>General</c:formatCode>
                <c:ptCount val="9"/>
                <c:pt idx="0">
                  <c:v>363</c:v>
                </c:pt>
                <c:pt idx="1">
                  <c:v>194</c:v>
                </c:pt>
                <c:pt idx="2">
                  <c:v>107</c:v>
                </c:pt>
                <c:pt idx="3">
                  <c:v>67</c:v>
                </c:pt>
                <c:pt idx="4">
                  <c:v>51</c:v>
                </c:pt>
                <c:pt idx="5">
                  <c:v>45</c:v>
                </c:pt>
                <c:pt idx="6">
                  <c:v>33</c:v>
                </c:pt>
                <c:pt idx="7">
                  <c:v>34</c:v>
                </c:pt>
                <c:pt idx="8">
                  <c:v>35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8830-43B0-9B5E-2D96DF36E5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028864"/>
        <c:axId val="45051904"/>
      </c:scatterChart>
      <c:valAx>
        <c:axId val="450288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Myriad Pro" charset="0"/>
                    <a:ea typeface="Myriad Pro" charset="0"/>
                    <a:cs typeface="Myriad Pro" charset="0"/>
                  </a:defRPr>
                </a:pPr>
                <a:r>
                  <a:rPr lang="en-US"/>
                  <a:t># of Single GPU (NVIDIA K20x) Nodes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pPr>
            <a:endParaRPr lang="en-US"/>
          </a:p>
        </c:txPr>
        <c:crossAx val="45051904"/>
        <c:crosses val="autoZero"/>
        <c:crossBetween val="midCat"/>
      </c:valAx>
      <c:valAx>
        <c:axId val="45051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/>
                    </a:solidFill>
                    <a:latin typeface="Myriad Pro" charset="0"/>
                    <a:ea typeface="Myriad Pro" charset="0"/>
                    <a:cs typeface="Myriad Pro" charset="0"/>
                  </a:defRPr>
                </a:pPr>
                <a:r>
                  <a:rPr lang="en-US" sz="2800"/>
                  <a:t>Runtime (s)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pPr>
            <a:endParaRPr lang="en-US"/>
          </a:p>
        </c:txPr>
        <c:crossAx val="4502886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D042A5-F7B4-4688-8E87-14B9019DBA66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C5CCE5-6701-4E8A-8F5B-E4A951A47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658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7FBC13-FE52-624B-9810-23A8EE239A9F}" type="slidenum">
              <a:rPr lang="en-US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642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Baylor, October 24, 2008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5F611-25C7-2043-9313-AC66682CDB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Baylor, October 24, 2008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09DAD9-1B25-EA41-BD41-1465AA9E3B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Baylor, October 24, 2008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A9FDC4-E12F-A542-96EC-B124966A4A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6"/>
            <a:ext cx="109728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Baylor, October 24, 2008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DC0BB-F0BE-8642-964B-8F99575FBC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Baylor, October 24, 2008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8DD5A5-632D-FA4A-9BFA-A9B8514B5B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5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Baylor, October 24, 2008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C04D2D-6FA0-2F4D-810C-BEE68083A0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Baylor, October 24, 2008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51C31-C565-1446-909A-4FEBE0E1A7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252761" y="113185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19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Baylor, October 24, 2008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EA4787-869A-2549-8432-F32511EA48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Baylor, October 24, 2008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2686E-23B5-1343-9826-C08693C48C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Baylor, October 24, 2008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B0C10-1D25-1845-A0FB-16242DAD5B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Baylor, October 24, 2008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F44BD-F24C-AD4C-99CF-7F82275A8D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Baylor, October 24, 2008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2447C-EA3F-6046-834F-F5BE49779E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Baylor, October 24, 2008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9843B-16B9-0C41-89AD-A7CA0D064F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Baylor, October 24, 2008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621E8A-9A93-B344-879C-75643487D0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Baylor, October 24, 2008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F9271-DD19-7C44-900A-8DDE9156C1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128000" y="6610350"/>
            <a:ext cx="40640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i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Baylor, October 24, 2008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283200" y="638175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74770F-A6F0-0445-A642-3267B12C4F8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ransition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78000"/>
                    </a14:imgEffect>
                    <a14:imgEffect>
                      <a14:brightnessContrast bright="-5000" contrast="-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20561" cy="6858000"/>
          </a:xfrm>
          <a:prstGeom prst="rect">
            <a:avLst/>
          </a:prstGeom>
          <a:effectLst/>
        </p:spPr>
      </p:pic>
      <p:sp>
        <p:nvSpPr>
          <p:cNvPr id="204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85431"/>
            <a:ext cx="12065000" cy="1470025"/>
          </a:xfrm>
        </p:spPr>
        <p:txBody>
          <a:bodyPr/>
          <a:lstStyle/>
          <a:p>
            <a:r>
              <a:rPr lang="en-US" sz="3600" b="1" dirty="0" err="1" smtClean="0"/>
              <a:t>PowerGrid</a:t>
            </a:r>
            <a:r>
              <a:rPr lang="en-US" sz="3600" b="1" dirty="0" smtClean="0"/>
              <a:t> for harnessing high performance computing to reconstruct large sets of high-resolution non-Cartesian MRI data</a:t>
            </a:r>
            <a:endParaRPr lang="en-US" sz="3600" b="1" dirty="0"/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7788" y="3578605"/>
            <a:ext cx="9756423" cy="457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b="1" dirty="0" smtClean="0"/>
              <a:t>Brad Sutton</a:t>
            </a:r>
          </a:p>
          <a:p>
            <a:pPr eaLnBrk="1" hangingPunct="1">
              <a:lnSpc>
                <a:spcPct val="80000"/>
              </a:lnSpc>
            </a:pPr>
            <a:endParaRPr lang="en-US" sz="2400" b="1" dirty="0" smtClean="0"/>
          </a:p>
          <a:p>
            <a:pPr eaLnBrk="1" hangingPunct="1">
              <a:lnSpc>
                <a:spcPct val="80000"/>
              </a:lnSpc>
            </a:pPr>
            <a:r>
              <a:rPr lang="en-US" sz="2400" b="1" dirty="0" err="1" smtClean="0"/>
              <a:t>Assoc</a:t>
            </a:r>
            <a:r>
              <a:rPr lang="en-US" sz="2400" b="1" dirty="0" smtClean="0"/>
              <a:t> Prof, Bioengineering Department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dirty="0" smtClean="0"/>
              <a:t>Technical Director, Biomedical Imaging Center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dirty="0" smtClean="0"/>
              <a:t>Beckman Institute for Advanced Science and Technology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dirty="0" smtClean="0"/>
              <a:t>University of Illinois at Urbana-Champaign</a:t>
            </a:r>
          </a:p>
          <a:p>
            <a:pPr eaLnBrk="1" hangingPunct="1">
              <a:lnSpc>
                <a:spcPct val="80000"/>
              </a:lnSpc>
            </a:pPr>
            <a:endParaRPr lang="en-US" sz="1800" b="1" dirty="0"/>
          </a:p>
          <a:p>
            <a:pPr eaLnBrk="1" hangingPunct="1">
              <a:lnSpc>
                <a:spcPct val="80000"/>
              </a:lnSpc>
            </a:pP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4751501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5966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Need for Image Reconstruction Packages in MRI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34446"/>
            <a:ext cx="11125200" cy="4525963"/>
          </a:xfrm>
        </p:spPr>
        <p:txBody>
          <a:bodyPr/>
          <a:lstStyle/>
          <a:p>
            <a:r>
              <a:rPr lang="en-US" sz="2800" dirty="0" smtClean="0"/>
              <a:t>Most fMRI and DTI acquisitions for functional and structural connectivity are acquired by single-shot EPI (SS-EPI)</a:t>
            </a:r>
          </a:p>
          <a:p>
            <a:r>
              <a:rPr lang="en-US" sz="2800" dirty="0" smtClean="0"/>
              <a:t>This is limited and suboptimal as data goes to higher resolutions</a:t>
            </a:r>
          </a:p>
          <a:p>
            <a:pPr lvl="1"/>
            <a:r>
              <a:rPr lang="en-US" sz="2400" dirty="0" smtClean="0"/>
              <a:t>SS-EPI has echo time in the center of the readout- extra echo time and extra decay.</a:t>
            </a:r>
          </a:p>
          <a:p>
            <a:pPr lvl="2"/>
            <a:r>
              <a:rPr lang="en-US" dirty="0" smtClean="0"/>
              <a:t>Increased delay with increased spatial resolution. Not so with spiral</a:t>
            </a:r>
          </a:p>
          <a:p>
            <a:pPr lvl="1"/>
            <a:r>
              <a:rPr lang="en-US" sz="2400" dirty="0" smtClean="0"/>
              <a:t>Spatial resolution for single-shot data is limited by T2* blur and field inhomogeneity</a:t>
            </a:r>
          </a:p>
          <a:p>
            <a:r>
              <a:rPr lang="en-US" sz="2800" dirty="0" smtClean="0"/>
              <a:t>Modern acquisitions have fully 3D trajectories with </a:t>
            </a:r>
            <a:r>
              <a:rPr lang="en-US" sz="2800" dirty="0" err="1" smtClean="0"/>
              <a:t>undersampling</a:t>
            </a:r>
            <a:r>
              <a:rPr lang="en-US" sz="2800" dirty="0" smtClean="0"/>
              <a:t> in all three dimensions</a:t>
            </a:r>
          </a:p>
          <a:p>
            <a:r>
              <a:rPr lang="en-US" sz="2800" dirty="0" smtClean="0"/>
              <a:t>Unfortunately, raw data sizes large and recons are computationally expensive – must save raw data to enable future recon tools</a:t>
            </a:r>
          </a:p>
        </p:txBody>
      </p:sp>
    </p:spTree>
    <p:extLst>
      <p:ext uri="{BB962C8B-B14F-4D97-AF65-F5344CB8AC3E}">
        <p14:creationId xmlns:p14="http://schemas.microsoft.com/office/powerpoint/2010/main" val="5376100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053" y="1044475"/>
            <a:ext cx="8288310" cy="4780660"/>
          </a:xfrm>
          <a:prstGeom prst="rect">
            <a:avLst/>
          </a:prstGeom>
        </p:spPr>
      </p:pic>
      <p:sp>
        <p:nvSpPr>
          <p:cNvPr id="6" name="Title 4"/>
          <p:cNvSpPr txBox="1">
            <a:spLocks/>
          </p:cNvSpPr>
          <p:nvPr/>
        </p:nvSpPr>
        <p:spPr>
          <a:xfrm>
            <a:off x="595495" y="240577"/>
            <a:ext cx="10397061" cy="60556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accent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Enabling Improved delineation of fiber pathways</a:t>
            </a:r>
            <a:endParaRPr lang="en-US" sz="3200" b="1" dirty="0">
              <a:solidFill>
                <a:schemeClr val="accent6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8613" y="1357313"/>
            <a:ext cx="353218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3D multi-shot, multi-slab navigated spiral DTI</a:t>
            </a:r>
          </a:p>
          <a:p>
            <a:endParaRPr lang="en-US" sz="2400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SNR efficient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Correction for: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 smtClean="0"/>
              <a:t>Motion induced phase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 smtClean="0"/>
              <a:t>Magnetic field inhomogeneity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 err="1" smtClean="0"/>
              <a:t>Undersampled</a:t>
            </a:r>
            <a:r>
              <a:rPr lang="en-US" sz="2400" dirty="0" smtClean="0"/>
              <a:t> data </a:t>
            </a:r>
          </a:p>
          <a:p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7370064" y="6419088"/>
            <a:ext cx="4674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Holtrop</a:t>
            </a:r>
            <a:r>
              <a:rPr lang="en-US" dirty="0" smtClean="0"/>
              <a:t> and Sutton, J Med Imaging, 2016.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2180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6632"/>
            <a:ext cx="10972800" cy="576064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accent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/>
              </a:rPr>
              <a:t>Challenge: Image Reconstruction</a:t>
            </a:r>
            <a:endParaRPr lang="en-US" sz="3600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349" y="764704"/>
            <a:ext cx="11952651" cy="593807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Large matrix size</a:t>
            </a:r>
          </a:p>
          <a:p>
            <a:pPr lvl="1"/>
            <a:r>
              <a:rPr lang="en-US" dirty="0" smtClean="0"/>
              <a:t>1.25 mm isotropic data set</a:t>
            </a:r>
          </a:p>
          <a:p>
            <a:r>
              <a:rPr lang="en-US" dirty="0"/>
              <a:t>Data Size: </a:t>
            </a:r>
          </a:p>
          <a:p>
            <a:pPr lvl="1"/>
            <a:r>
              <a:rPr lang="en-US" dirty="0"/>
              <a:t>18 GB for 6.5 min scan</a:t>
            </a:r>
          </a:p>
          <a:p>
            <a:r>
              <a:rPr lang="en-US" dirty="0" smtClean="0"/>
              <a:t>Physics: </a:t>
            </a:r>
          </a:p>
          <a:p>
            <a:pPr lvl="1"/>
            <a:r>
              <a:rPr lang="en-US" dirty="0" smtClean="0"/>
              <a:t>3D non-Cartesian (Spiral) sampling</a:t>
            </a:r>
          </a:p>
          <a:p>
            <a:pPr lvl="1"/>
            <a:r>
              <a:rPr lang="en-US" dirty="0" smtClean="0"/>
              <a:t>Parallel Imaging with 32 channel coil</a:t>
            </a:r>
          </a:p>
          <a:p>
            <a:pPr lvl="1"/>
            <a:r>
              <a:rPr lang="en-US" dirty="0" smtClean="0"/>
              <a:t>Magnetic Field Inhomogeneity Correction</a:t>
            </a:r>
          </a:p>
          <a:p>
            <a:pPr lvl="1"/>
            <a:r>
              <a:rPr lang="en-US" dirty="0" smtClean="0"/>
              <a:t>Motion-induced Phase Correction</a:t>
            </a:r>
          </a:p>
          <a:p>
            <a:r>
              <a:rPr lang="en-US" dirty="0" smtClean="0"/>
              <a:t>Reconstruction </a:t>
            </a:r>
            <a:r>
              <a:rPr lang="en-US" dirty="0"/>
              <a:t>Time</a:t>
            </a:r>
          </a:p>
          <a:p>
            <a:pPr lvl="1"/>
            <a:r>
              <a:rPr lang="en-US" dirty="0" smtClean="0"/>
              <a:t>8 </a:t>
            </a:r>
            <a:r>
              <a:rPr lang="en-US" dirty="0"/>
              <a:t>days for reconstruction running </a:t>
            </a:r>
            <a:r>
              <a:rPr lang="en-US" dirty="0" smtClean="0"/>
              <a:t>on workstation</a:t>
            </a:r>
          </a:p>
          <a:p>
            <a:r>
              <a:rPr lang="en-US" dirty="0" smtClean="0"/>
              <a:t>Graphics Processing Units (GPU) </a:t>
            </a:r>
          </a:p>
          <a:p>
            <a:pPr lvl="1"/>
            <a:r>
              <a:rPr lang="en-US" dirty="0" smtClean="0"/>
              <a:t>100’s times faster: &lt;1 hour.</a:t>
            </a:r>
          </a:p>
          <a:p>
            <a:pPr lvl="1"/>
            <a:r>
              <a:rPr lang="en-US" dirty="0" smtClean="0"/>
              <a:t>Enables imaging resolutions not feasible before.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61777" y="3904559"/>
            <a:ext cx="31467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IMPATIENT MRI: </a:t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>I</a:t>
            </a:r>
            <a:r>
              <a:rPr lang="en-US" sz="2000" dirty="0"/>
              <a:t>llinois </a:t>
            </a:r>
            <a:r>
              <a:rPr lang="en-US" sz="2000" dirty="0">
                <a:solidFill>
                  <a:srgbClr val="FF0000"/>
                </a:solidFill>
              </a:rPr>
              <a:t>M</a:t>
            </a:r>
            <a:r>
              <a:rPr lang="en-US" sz="2000" dirty="0"/>
              <a:t>assively </a:t>
            </a:r>
            <a:r>
              <a:rPr lang="en-US" sz="2000" dirty="0">
                <a:solidFill>
                  <a:srgbClr val="FF0000"/>
                </a:solidFill>
              </a:rPr>
              <a:t>P</a:t>
            </a:r>
            <a:r>
              <a:rPr lang="en-US" sz="2000" dirty="0"/>
              <a:t>arallel </a:t>
            </a:r>
            <a:r>
              <a:rPr lang="en-US" sz="2000" dirty="0">
                <a:solidFill>
                  <a:srgbClr val="FF0000"/>
                </a:solidFill>
              </a:rPr>
              <a:t>A</a:t>
            </a:r>
            <a:r>
              <a:rPr lang="en-US" sz="2000" dirty="0"/>
              <a:t>cceleration </a:t>
            </a:r>
            <a:r>
              <a:rPr lang="en-US" sz="2000" dirty="0">
                <a:solidFill>
                  <a:srgbClr val="FF0000"/>
                </a:solidFill>
              </a:rPr>
              <a:t>T</a:t>
            </a:r>
            <a:r>
              <a:rPr lang="en-US" sz="2000" dirty="0"/>
              <a:t>oolkit for </a:t>
            </a:r>
            <a:r>
              <a:rPr lang="en-US" sz="2000" dirty="0">
                <a:solidFill>
                  <a:srgbClr val="FF0000"/>
                </a:solidFill>
              </a:rPr>
              <a:t>I</a:t>
            </a:r>
            <a:r>
              <a:rPr lang="en-US" sz="2000" dirty="0"/>
              <a:t>mage reconstruction with </a:t>
            </a:r>
            <a:r>
              <a:rPr lang="en-US" sz="2000" dirty="0" err="1">
                <a:solidFill>
                  <a:srgbClr val="FF0000"/>
                </a:solidFill>
              </a:rPr>
              <a:t>EN</a:t>
            </a:r>
            <a:r>
              <a:rPr lang="en-US" sz="2000" dirty="0" err="1"/>
              <a:t>hanced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T</a:t>
            </a:r>
            <a:r>
              <a:rPr lang="en-US" sz="2000" dirty="0"/>
              <a:t>hroughput in </a:t>
            </a:r>
            <a:r>
              <a:rPr lang="en-US" sz="2000" dirty="0" smtClean="0"/>
              <a:t>MRI</a:t>
            </a:r>
          </a:p>
          <a:p>
            <a:endParaRPr lang="en-US" sz="2000" dirty="0"/>
          </a:p>
          <a:p>
            <a:r>
              <a:rPr lang="en-US" sz="2000" dirty="0" err="1" smtClean="0">
                <a:solidFill>
                  <a:srgbClr val="FF0000"/>
                </a:solidFill>
              </a:rPr>
              <a:t>PowerGrid</a:t>
            </a:r>
            <a:r>
              <a:rPr lang="en-US" sz="2000" dirty="0" smtClean="0"/>
              <a:t> –ISMRM 2016.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8678333" y="2737555"/>
            <a:ext cx="35136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GTX TITAN GPU: ~$700 (6GB)</a:t>
            </a:r>
          </a:p>
          <a:p>
            <a:r>
              <a:rPr lang="en-US" dirty="0"/>
              <a:t>	</a:t>
            </a:r>
            <a:r>
              <a:rPr lang="en-US" dirty="0" smtClean="0"/>
              <a:t>CORES: 2688</a:t>
            </a:r>
          </a:p>
          <a:p>
            <a:r>
              <a:rPr lang="en-US" dirty="0"/>
              <a:t>	</a:t>
            </a:r>
            <a:r>
              <a:rPr lang="en-US" dirty="0" smtClean="0"/>
              <a:t>Base Clock: 876 MHz</a:t>
            </a:r>
            <a:endParaRPr lang="en-US" dirty="0"/>
          </a:p>
        </p:txBody>
      </p:sp>
      <p:pic>
        <p:nvPicPr>
          <p:cNvPr id="4" name="Picture 3" descr="Screen Shot 2015-04-16 at 8.22.30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566" y="720796"/>
            <a:ext cx="3354211" cy="201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2244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r="2"/>
          <a:stretch/>
        </p:blipFill>
        <p:spPr>
          <a:xfrm>
            <a:off x="0" y="-1"/>
            <a:ext cx="10528300" cy="51353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2901" y="5284641"/>
            <a:ext cx="5414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http://</a:t>
            </a:r>
            <a:r>
              <a:rPr lang="en-US" sz="2800" dirty="0" err="1"/>
              <a:t>mrfil.github.io</a:t>
            </a:r>
            <a:r>
              <a:rPr lang="en-US" sz="2800" dirty="0"/>
              <a:t>/</a:t>
            </a:r>
            <a:r>
              <a:rPr lang="en-US" sz="2800" dirty="0" err="1"/>
              <a:t>PowerGrid</a:t>
            </a:r>
            <a:r>
              <a:rPr lang="en-US" sz="2800" dirty="0"/>
              <a:t>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51"/>
          <a:stretch/>
        </p:blipFill>
        <p:spPr>
          <a:xfrm>
            <a:off x="6356350" y="4679002"/>
            <a:ext cx="5715000" cy="17344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61300" y="6400800"/>
            <a:ext cx="38989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ISMRM 2016, p. 525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5163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-51056"/>
            <a:ext cx="94742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6"/>
                </a:solidFill>
              </a:rPr>
              <a:t>Flexible, Readable, and Modifiable</a:t>
            </a:r>
            <a:endParaRPr lang="en-US" sz="3600" b="1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533400" y="5187248"/>
            <a:ext cx="12017188" cy="118063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Structure of forward and </a:t>
            </a:r>
            <a:r>
              <a:rPr lang="en-US" dirty="0" err="1" smtClean="0"/>
              <a:t>adjoint</a:t>
            </a:r>
            <a:r>
              <a:rPr lang="en-US" dirty="0" smtClean="0"/>
              <a:t> transforms is maintained</a:t>
            </a:r>
          </a:p>
          <a:p>
            <a:r>
              <a:rPr lang="en-US" dirty="0" smtClean="0"/>
              <a:t>Code is easily portable from MATLAB to </a:t>
            </a:r>
            <a:r>
              <a:rPr lang="en-US" dirty="0" err="1" smtClean="0"/>
              <a:t>PowerGrid</a:t>
            </a:r>
            <a:r>
              <a:rPr lang="en-US" dirty="0" smtClean="0"/>
              <a:t>/C++ via Armadillo</a:t>
            </a:r>
            <a:endParaRPr lang="en-US" dirty="0"/>
          </a:p>
        </p:txBody>
      </p:sp>
      <p:grpSp>
        <p:nvGrpSpPr>
          <p:cNvPr id="4" name="Group 22"/>
          <p:cNvGrpSpPr/>
          <p:nvPr/>
        </p:nvGrpSpPr>
        <p:grpSpPr>
          <a:xfrm>
            <a:off x="289533" y="1409454"/>
            <a:ext cx="11902467" cy="3485683"/>
            <a:chOff x="289533" y="815003"/>
            <a:chExt cx="11581043" cy="3485683"/>
          </a:xfrm>
        </p:grpSpPr>
        <p:grpSp>
          <p:nvGrpSpPr>
            <p:cNvPr id="5" name="Group 23"/>
            <p:cNvGrpSpPr/>
            <p:nvPr/>
          </p:nvGrpSpPr>
          <p:grpSpPr>
            <a:xfrm>
              <a:off x="5675972" y="815003"/>
              <a:ext cx="6194604" cy="3404806"/>
              <a:chOff x="425103" y="1615760"/>
              <a:chExt cx="6194604" cy="3404806"/>
            </a:xfrm>
          </p:grpSpPr>
          <p:sp>
            <p:nvSpPr>
              <p:cNvPr id="18" name="TextBox 36"/>
              <p:cNvSpPr txBox="1"/>
              <p:nvPr/>
            </p:nvSpPr>
            <p:spPr>
              <a:xfrm>
                <a:off x="425103" y="1973578"/>
                <a:ext cx="6194604" cy="3046988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00B050"/>
                    </a:solidFill>
                    <a:latin typeface="Courier" charset="0"/>
                  </a:rPr>
                  <a:t>//Forward Operator</a:t>
                </a:r>
              </a:p>
              <a:p>
                <a:r>
                  <a:rPr lang="en-US" sz="1600" dirty="0" smtClean="0">
                    <a:solidFill>
                      <a:srgbClr val="0D0D0D"/>
                    </a:solidFill>
                    <a:latin typeface="Courier" charset="0"/>
                  </a:rPr>
                  <a:t>Col</a:t>
                </a:r>
                <a:r>
                  <a:rPr lang="en-US" sz="1600" dirty="0" smtClean="0">
                    <a:solidFill>
                      <a:srgbClr val="00006D"/>
                    </a:solidFill>
                    <a:latin typeface="Courier" charset="0"/>
                  </a:rPr>
                  <a:t>&lt;</a:t>
                </a:r>
                <a:r>
                  <a:rPr lang="en-US" sz="1600" dirty="0" smtClean="0">
                    <a:solidFill>
                      <a:srgbClr val="0D0D0D"/>
                    </a:solidFill>
                    <a:latin typeface="Courier" charset="0"/>
                  </a:rPr>
                  <a:t>CxT1</a:t>
                </a:r>
                <a:r>
                  <a:rPr lang="en-US" sz="1600" dirty="0">
                    <a:solidFill>
                      <a:srgbClr val="00006D"/>
                    </a:solidFill>
                    <a:latin typeface="Courier" charset="0"/>
                  </a:rPr>
                  <a:t>&gt;</a:t>
                </a:r>
                <a:r>
                  <a:rPr lang="en-US" sz="1600" dirty="0">
                    <a:solidFill>
                      <a:srgbClr val="0D0D0D"/>
                    </a:solidFill>
                    <a:latin typeface="Courier" charset="0"/>
                  </a:rPr>
                  <a:t> operator</a:t>
                </a:r>
                <a:r>
                  <a:rPr lang="en-US" sz="1600" dirty="0">
                    <a:solidFill>
                      <a:srgbClr val="000031"/>
                    </a:solidFill>
                    <a:latin typeface="Courier" charset="0"/>
                  </a:rPr>
                  <a:t>*</a:t>
                </a:r>
                <a:r>
                  <a:rPr lang="en-US" sz="1600" dirty="0">
                    <a:solidFill>
                      <a:srgbClr val="0F7001"/>
                    </a:solidFill>
                    <a:latin typeface="Courier" charset="0"/>
                  </a:rPr>
                  <a:t>(</a:t>
                </a:r>
                <a:r>
                  <a:rPr lang="en-US" sz="1600" dirty="0" err="1">
                    <a:solidFill>
                      <a:srgbClr val="0000FF"/>
                    </a:solidFill>
                    <a:latin typeface="Courier" charset="0"/>
                  </a:rPr>
                  <a:t>const</a:t>
                </a:r>
                <a:r>
                  <a:rPr lang="en-US" sz="1600" dirty="0">
                    <a:solidFill>
                      <a:srgbClr val="0D0D0D"/>
                    </a:solidFill>
                    <a:latin typeface="Courier" charset="0"/>
                  </a:rPr>
                  <a:t> </a:t>
                </a:r>
                <a:r>
                  <a:rPr lang="en-US" sz="1600" dirty="0" smtClean="0">
                    <a:solidFill>
                      <a:srgbClr val="0D0D0D"/>
                    </a:solidFill>
                    <a:latin typeface="Courier" charset="0"/>
                  </a:rPr>
                  <a:t>Col</a:t>
                </a:r>
                <a:r>
                  <a:rPr lang="en-US" sz="1600" dirty="0" smtClean="0">
                    <a:solidFill>
                      <a:srgbClr val="00006D"/>
                    </a:solidFill>
                    <a:latin typeface="Courier" charset="0"/>
                  </a:rPr>
                  <a:t>&lt;</a:t>
                </a:r>
                <a:r>
                  <a:rPr lang="en-US" sz="1600" dirty="0" smtClean="0">
                    <a:solidFill>
                      <a:srgbClr val="0D0D0D"/>
                    </a:solidFill>
                    <a:latin typeface="Courier" charset="0"/>
                  </a:rPr>
                  <a:t>CxT1</a:t>
                </a:r>
                <a:r>
                  <a:rPr lang="en-US" sz="1600" dirty="0">
                    <a:solidFill>
                      <a:srgbClr val="00006D"/>
                    </a:solidFill>
                    <a:latin typeface="Courier" charset="0"/>
                  </a:rPr>
                  <a:t>&gt;</a:t>
                </a:r>
                <a:r>
                  <a:rPr lang="en-US" sz="1600" dirty="0">
                    <a:solidFill>
                      <a:srgbClr val="000031"/>
                    </a:solidFill>
                    <a:latin typeface="Courier" charset="0"/>
                  </a:rPr>
                  <a:t>&amp;</a:t>
                </a:r>
                <a:r>
                  <a:rPr lang="en-US" sz="1600" dirty="0">
                    <a:solidFill>
                      <a:srgbClr val="0D0D0D"/>
                    </a:solidFill>
                    <a:latin typeface="Courier" charset="0"/>
                  </a:rPr>
                  <a:t> d</a:t>
                </a:r>
                <a:r>
                  <a:rPr lang="en-US" sz="1600" dirty="0">
                    <a:solidFill>
                      <a:srgbClr val="0F7001"/>
                    </a:solidFill>
                    <a:latin typeface="Courier" charset="0"/>
                  </a:rPr>
                  <a:t>)</a:t>
                </a:r>
                <a:r>
                  <a:rPr lang="en-US" sz="1600" dirty="0">
                    <a:solidFill>
                      <a:srgbClr val="0D0D0D"/>
                    </a:solidFill>
                    <a:latin typeface="Courier" charset="0"/>
                  </a:rPr>
                  <a:t> </a:t>
                </a:r>
                <a:r>
                  <a:rPr lang="en-US" sz="1600" dirty="0" err="1">
                    <a:solidFill>
                      <a:srgbClr val="0000FF"/>
                    </a:solidFill>
                    <a:latin typeface="Courier" charset="0"/>
                  </a:rPr>
                  <a:t>const</a:t>
                </a:r>
                <a:r>
                  <a:rPr lang="en-US" sz="1600" dirty="0">
                    <a:solidFill>
                      <a:srgbClr val="0D0D0D"/>
                    </a:solidFill>
                    <a:latin typeface="Courier" charset="0"/>
                  </a:rPr>
                  <a:t> </a:t>
                </a:r>
                <a:r>
                  <a:rPr lang="en-US" sz="1600" dirty="0">
                    <a:latin typeface="Courier" charset="0"/>
                  </a:rPr>
                  <a:t>{</a:t>
                </a:r>
              </a:p>
              <a:p>
                <a:r>
                  <a:rPr lang="en-US" sz="1600" dirty="0">
                    <a:solidFill>
                      <a:srgbClr val="0D0D0D"/>
                    </a:solidFill>
                    <a:latin typeface="Courier" charset="0"/>
                  </a:rPr>
                  <a:t>   </a:t>
                </a:r>
                <a:endParaRPr lang="en-US" sz="1600" dirty="0" smtClean="0">
                  <a:solidFill>
                    <a:srgbClr val="0D0D0D"/>
                  </a:solidFill>
                  <a:latin typeface="Courier" charset="0"/>
                </a:endParaRPr>
              </a:p>
              <a:p>
                <a:r>
                  <a:rPr lang="en-US" sz="1600" dirty="0">
                    <a:solidFill>
                      <a:srgbClr val="0D0D0D"/>
                    </a:solidFill>
                    <a:latin typeface="Courier" charset="0"/>
                  </a:rPr>
                  <a:t> </a:t>
                </a:r>
                <a:r>
                  <a:rPr lang="en-US" sz="1600" dirty="0" smtClean="0">
                    <a:solidFill>
                      <a:srgbClr val="0D0D0D"/>
                    </a:solidFill>
                    <a:latin typeface="Courier" charset="0"/>
                  </a:rPr>
                  <a:t> Mat</a:t>
                </a:r>
                <a:r>
                  <a:rPr lang="en-US" sz="1600" dirty="0" smtClean="0">
                    <a:solidFill>
                      <a:srgbClr val="00006D"/>
                    </a:solidFill>
                    <a:latin typeface="Courier" charset="0"/>
                  </a:rPr>
                  <a:t>&lt;</a:t>
                </a:r>
                <a:r>
                  <a:rPr lang="en-US" sz="1600" dirty="0" smtClean="0">
                    <a:solidFill>
                      <a:srgbClr val="0D0D0D"/>
                    </a:solidFill>
                    <a:latin typeface="Courier" charset="0"/>
                  </a:rPr>
                  <a:t>CxT1</a:t>
                </a:r>
                <a:r>
                  <a:rPr lang="en-US" sz="1600" dirty="0">
                    <a:solidFill>
                      <a:srgbClr val="00006D"/>
                    </a:solidFill>
                    <a:latin typeface="Courier" charset="0"/>
                  </a:rPr>
                  <a:t>&gt;</a:t>
                </a:r>
                <a:r>
                  <a:rPr lang="en-US" sz="1600" dirty="0">
                    <a:solidFill>
                      <a:srgbClr val="0D0D0D"/>
                    </a:solidFill>
                    <a:latin typeface="Courier" charset="0"/>
                  </a:rPr>
                  <a:t> </a:t>
                </a:r>
                <a:r>
                  <a:rPr lang="en-US" sz="1600" dirty="0" err="1">
                    <a:solidFill>
                      <a:srgbClr val="0D0D0D"/>
                    </a:solidFill>
                    <a:latin typeface="Courier" charset="0"/>
                  </a:rPr>
                  <a:t>outData</a:t>
                </a:r>
                <a:r>
                  <a:rPr lang="en-US" sz="1600" dirty="0">
                    <a:solidFill>
                      <a:srgbClr val="0D0D0D"/>
                    </a:solidFill>
                    <a:latin typeface="Courier" charset="0"/>
                  </a:rPr>
                  <a:t> </a:t>
                </a:r>
                <a:r>
                  <a:rPr lang="en-US" sz="1600" dirty="0">
                    <a:solidFill>
                      <a:srgbClr val="00006D"/>
                    </a:solidFill>
                    <a:latin typeface="Courier" charset="0"/>
                  </a:rPr>
                  <a:t>=</a:t>
                </a:r>
                <a:r>
                  <a:rPr lang="en-US" sz="1600" dirty="0">
                    <a:solidFill>
                      <a:srgbClr val="0D0D0D"/>
                    </a:solidFill>
                    <a:latin typeface="Courier" charset="0"/>
                  </a:rPr>
                  <a:t> </a:t>
                </a:r>
                <a:r>
                  <a:rPr lang="en-US" sz="1600" dirty="0" smtClean="0">
                    <a:solidFill>
                      <a:srgbClr val="0D0D0D"/>
                    </a:solidFill>
                    <a:latin typeface="Courier" charset="0"/>
                  </a:rPr>
                  <a:t>zeros</a:t>
                </a:r>
                <a:r>
                  <a:rPr lang="en-US" sz="1600" dirty="0" smtClean="0">
                    <a:solidFill>
                      <a:srgbClr val="00006D"/>
                    </a:solidFill>
                    <a:latin typeface="Courier" charset="0"/>
                  </a:rPr>
                  <a:t>&lt;</a:t>
                </a:r>
                <a:r>
                  <a:rPr lang="en-US" sz="1600" dirty="0" smtClean="0">
                    <a:solidFill>
                      <a:srgbClr val="0D0D0D"/>
                    </a:solidFill>
                    <a:latin typeface="Courier" charset="0"/>
                  </a:rPr>
                  <a:t>Mat</a:t>
                </a:r>
                <a:r>
                  <a:rPr lang="en-US" sz="1600" dirty="0" smtClean="0">
                    <a:solidFill>
                      <a:srgbClr val="00006D"/>
                    </a:solidFill>
                    <a:latin typeface="Courier" charset="0"/>
                  </a:rPr>
                  <a:t>&lt;</a:t>
                </a:r>
                <a:r>
                  <a:rPr lang="en-US" sz="1600" dirty="0" smtClean="0">
                    <a:solidFill>
                      <a:srgbClr val="0D0D0D"/>
                    </a:solidFill>
                    <a:latin typeface="Courier" charset="0"/>
                  </a:rPr>
                  <a:t>CxT1</a:t>
                </a:r>
                <a:r>
                  <a:rPr lang="en-US" sz="1600" dirty="0" smtClean="0">
                    <a:solidFill>
                      <a:srgbClr val="00006D"/>
                    </a:solidFill>
                    <a:latin typeface="Courier" charset="0"/>
                  </a:rPr>
                  <a:t>&gt;&gt;</a:t>
                </a:r>
                <a:r>
                  <a:rPr lang="en-US" sz="1600" dirty="0" smtClean="0">
                    <a:solidFill>
                      <a:srgbClr val="0F7001"/>
                    </a:solidFill>
                    <a:latin typeface="Courier" charset="0"/>
                  </a:rPr>
                  <a:t>(</a:t>
                </a:r>
                <a:r>
                  <a:rPr lang="en-US" sz="1600" dirty="0" err="1" smtClean="0">
                    <a:solidFill>
                      <a:srgbClr val="0D0D0D"/>
                    </a:solidFill>
                    <a:latin typeface="Courier" charset="0"/>
                  </a:rPr>
                  <a:t>nx,ncoils</a:t>
                </a:r>
                <a:r>
                  <a:rPr lang="en-US" sz="1600" dirty="0">
                    <a:solidFill>
                      <a:srgbClr val="0F7001"/>
                    </a:solidFill>
                    <a:latin typeface="Courier" charset="0"/>
                  </a:rPr>
                  <a:t>)</a:t>
                </a:r>
                <a:r>
                  <a:rPr lang="en-US" sz="1600" dirty="0">
                    <a:solidFill>
                      <a:srgbClr val="0E6E6D"/>
                    </a:solidFill>
                    <a:latin typeface="Courier" charset="0"/>
                  </a:rPr>
                  <a:t>;</a:t>
                </a:r>
                <a:endParaRPr lang="en-US" sz="1600" dirty="0">
                  <a:solidFill>
                    <a:srgbClr val="0D0D0D"/>
                  </a:solidFill>
                  <a:latin typeface="Courier" charset="0"/>
                </a:endParaRPr>
              </a:p>
              <a:p>
                <a:r>
                  <a:rPr lang="en-US" sz="1600" dirty="0">
                    <a:solidFill>
                      <a:srgbClr val="0D0D0D"/>
                    </a:solidFill>
                    <a:latin typeface="Courier" charset="0"/>
                  </a:rPr>
                  <a:t>   </a:t>
                </a:r>
              </a:p>
              <a:p>
                <a:r>
                  <a:rPr lang="en-US" sz="1600" dirty="0" smtClean="0">
                    <a:solidFill>
                      <a:srgbClr val="0D0D0D"/>
                    </a:solidFill>
                    <a:latin typeface="Courier" charset="0"/>
                  </a:rPr>
                  <a:t>  </a:t>
                </a:r>
                <a:r>
                  <a:rPr lang="en-US" sz="1600" dirty="0" smtClean="0">
                    <a:solidFill>
                      <a:srgbClr val="0000FF"/>
                    </a:solidFill>
                    <a:latin typeface="Courier" charset="0"/>
                  </a:rPr>
                  <a:t>for</a:t>
                </a:r>
                <a:r>
                  <a:rPr lang="en-US" sz="1600" dirty="0" smtClean="0">
                    <a:solidFill>
                      <a:srgbClr val="0D0D0D"/>
                    </a:solidFill>
                    <a:latin typeface="Courier" charset="0"/>
                  </a:rPr>
                  <a:t> </a:t>
                </a:r>
                <a:r>
                  <a:rPr lang="en-US" sz="1600" dirty="0" smtClean="0">
                    <a:solidFill>
                      <a:srgbClr val="0F7001"/>
                    </a:solidFill>
                    <a:latin typeface="Courier" charset="0"/>
                  </a:rPr>
                  <a:t>(</a:t>
                </a:r>
                <a:r>
                  <a:rPr lang="en-US" sz="1600" dirty="0" err="1" smtClean="0">
                    <a:solidFill>
                      <a:srgbClr val="0000FF"/>
                    </a:solidFill>
                    <a:latin typeface="Courier" charset="0"/>
                  </a:rPr>
                  <a:t>int</a:t>
                </a:r>
                <a:r>
                  <a:rPr lang="en-US" sz="1600" dirty="0" smtClean="0">
                    <a:solidFill>
                      <a:srgbClr val="0D0D0D"/>
                    </a:solidFill>
                    <a:latin typeface="Courier" charset="0"/>
                  </a:rPr>
                  <a:t> </a:t>
                </a:r>
                <a:r>
                  <a:rPr lang="en-US" sz="1600" dirty="0">
                    <a:solidFill>
                      <a:srgbClr val="0D0D0D"/>
                    </a:solidFill>
                    <a:latin typeface="Courier" charset="0"/>
                  </a:rPr>
                  <a:t>ii </a:t>
                </a:r>
                <a:r>
                  <a:rPr lang="en-US" sz="1600" dirty="0">
                    <a:solidFill>
                      <a:srgbClr val="00006D"/>
                    </a:solidFill>
                    <a:latin typeface="Courier" charset="0"/>
                  </a:rPr>
                  <a:t>=</a:t>
                </a:r>
                <a:r>
                  <a:rPr lang="en-US" sz="1600" dirty="0">
                    <a:solidFill>
                      <a:srgbClr val="0D0D0D"/>
                    </a:solidFill>
                    <a:latin typeface="Courier" charset="0"/>
                  </a:rPr>
                  <a:t> </a:t>
                </a:r>
                <a:r>
                  <a:rPr lang="en-US" sz="1600" dirty="0">
                    <a:solidFill>
                      <a:srgbClr val="0000D5"/>
                    </a:solidFill>
                    <a:latin typeface="Courier" charset="0"/>
                  </a:rPr>
                  <a:t>0</a:t>
                </a:r>
                <a:r>
                  <a:rPr lang="en-US" sz="1600" dirty="0" smtClean="0">
                    <a:solidFill>
                      <a:srgbClr val="0E6E6D"/>
                    </a:solidFill>
                    <a:latin typeface="Courier" charset="0"/>
                  </a:rPr>
                  <a:t>;</a:t>
                </a:r>
                <a:r>
                  <a:rPr lang="en-US" sz="1600" dirty="0" smtClean="0">
                    <a:solidFill>
                      <a:srgbClr val="0D0D0D"/>
                    </a:solidFill>
                    <a:latin typeface="Courier" charset="0"/>
                  </a:rPr>
                  <a:t> ii</a:t>
                </a:r>
                <a:r>
                  <a:rPr lang="en-US" sz="1600" dirty="0" smtClean="0">
                    <a:solidFill>
                      <a:srgbClr val="00006D"/>
                    </a:solidFill>
                    <a:latin typeface="Courier" charset="0"/>
                  </a:rPr>
                  <a:t>&lt;</a:t>
                </a:r>
                <a:r>
                  <a:rPr lang="en-US" sz="1600" dirty="0" err="1" smtClean="0">
                    <a:solidFill>
                      <a:srgbClr val="0D0D0D"/>
                    </a:solidFill>
                    <a:latin typeface="Courier" charset="0"/>
                  </a:rPr>
                  <a:t>ncoils</a:t>
                </a:r>
                <a:r>
                  <a:rPr lang="en-US" sz="1600" dirty="0" smtClean="0">
                    <a:solidFill>
                      <a:srgbClr val="0E6E6D"/>
                    </a:solidFill>
                    <a:latin typeface="Courier" charset="0"/>
                  </a:rPr>
                  <a:t>;</a:t>
                </a:r>
                <a:r>
                  <a:rPr lang="en-US" sz="1600" dirty="0" smtClean="0">
                    <a:solidFill>
                      <a:srgbClr val="0D0D0D"/>
                    </a:solidFill>
                    <a:latin typeface="Courier" charset="0"/>
                  </a:rPr>
                  <a:t> ii</a:t>
                </a:r>
                <a:r>
                  <a:rPr lang="en-US" sz="1600" dirty="0">
                    <a:solidFill>
                      <a:srgbClr val="000031"/>
                    </a:solidFill>
                    <a:latin typeface="Courier" charset="0"/>
                  </a:rPr>
                  <a:t>++</a:t>
                </a:r>
                <a:r>
                  <a:rPr lang="en-US" sz="1600" dirty="0">
                    <a:solidFill>
                      <a:srgbClr val="0F7001"/>
                    </a:solidFill>
                    <a:latin typeface="Courier" charset="0"/>
                  </a:rPr>
                  <a:t>)</a:t>
                </a:r>
                <a:r>
                  <a:rPr lang="en-US" sz="1600" dirty="0">
                    <a:solidFill>
                      <a:srgbClr val="0D0D0D"/>
                    </a:solidFill>
                    <a:latin typeface="Courier" charset="0"/>
                  </a:rPr>
                  <a:t> </a:t>
                </a:r>
              </a:p>
              <a:p>
                <a:r>
                  <a:rPr lang="en-US" sz="1600" dirty="0">
                    <a:solidFill>
                      <a:srgbClr val="0D0D0D"/>
                    </a:solidFill>
                    <a:latin typeface="Courier" charset="0"/>
                  </a:rPr>
                  <a:t>      </a:t>
                </a:r>
                <a:r>
                  <a:rPr lang="en-US" sz="1600" dirty="0" err="1">
                    <a:solidFill>
                      <a:srgbClr val="0D0D0D"/>
                    </a:solidFill>
                    <a:latin typeface="Courier" charset="0"/>
                  </a:rPr>
                  <a:t>outData.</a:t>
                </a:r>
                <a:r>
                  <a:rPr lang="en-US" sz="1600" dirty="0" err="1">
                    <a:solidFill>
                      <a:srgbClr val="0D6475"/>
                    </a:solidFill>
                    <a:latin typeface="Courier" charset="0"/>
                  </a:rPr>
                  <a:t>col</a:t>
                </a:r>
                <a:r>
                  <a:rPr lang="en-US" sz="1600" dirty="0">
                    <a:solidFill>
                      <a:srgbClr val="0F7001"/>
                    </a:solidFill>
                    <a:latin typeface="Courier" charset="0"/>
                  </a:rPr>
                  <a:t>(</a:t>
                </a:r>
                <a:r>
                  <a:rPr lang="en-US" sz="1600" dirty="0">
                    <a:solidFill>
                      <a:srgbClr val="0D0D0D"/>
                    </a:solidFill>
                    <a:latin typeface="Courier" charset="0"/>
                  </a:rPr>
                  <a:t>ii</a:t>
                </a:r>
                <a:r>
                  <a:rPr lang="en-US" sz="1600" dirty="0">
                    <a:solidFill>
                      <a:srgbClr val="0F7001"/>
                    </a:solidFill>
                    <a:latin typeface="Courier" charset="0"/>
                  </a:rPr>
                  <a:t>)</a:t>
                </a:r>
                <a:r>
                  <a:rPr lang="en-US" sz="1600" dirty="0">
                    <a:solidFill>
                      <a:srgbClr val="0D0D0D"/>
                    </a:solidFill>
                    <a:latin typeface="Courier" charset="0"/>
                  </a:rPr>
                  <a:t> </a:t>
                </a:r>
                <a:r>
                  <a:rPr lang="en-US" sz="1600" dirty="0" smtClean="0">
                    <a:solidFill>
                      <a:srgbClr val="00006D"/>
                    </a:solidFill>
                    <a:latin typeface="Courier" charset="0"/>
                  </a:rPr>
                  <a:t>= </a:t>
                </a:r>
                <a:r>
                  <a:rPr lang="en-US" sz="1600" dirty="0" smtClean="0">
                    <a:solidFill>
                      <a:srgbClr val="0F7001"/>
                    </a:solidFill>
                    <a:latin typeface="Courier" charset="0"/>
                  </a:rPr>
                  <a:t>(</a:t>
                </a:r>
                <a:r>
                  <a:rPr lang="en-US" sz="1600" dirty="0" smtClean="0">
                    <a:solidFill>
                      <a:srgbClr val="000031"/>
                    </a:solidFill>
                    <a:latin typeface="Courier" charset="0"/>
                  </a:rPr>
                  <a:t>*</a:t>
                </a:r>
                <a:r>
                  <a:rPr lang="en-US" sz="1600" dirty="0" err="1" smtClean="0">
                    <a:solidFill>
                      <a:srgbClr val="0D0D0D"/>
                    </a:solidFill>
                    <a:latin typeface="Courier" charset="0"/>
                  </a:rPr>
                  <a:t>G_obj</a:t>
                </a:r>
                <a:r>
                  <a:rPr lang="en-US" sz="1600" dirty="0" smtClean="0">
                    <a:solidFill>
                      <a:srgbClr val="0F7001"/>
                    </a:solidFill>
                    <a:latin typeface="Courier" charset="0"/>
                  </a:rPr>
                  <a:t>)</a:t>
                </a:r>
                <a:r>
                  <a:rPr lang="en-US" sz="1600" dirty="0" smtClean="0">
                    <a:solidFill>
                      <a:srgbClr val="000031"/>
                    </a:solidFill>
                    <a:latin typeface="Courier" charset="0"/>
                  </a:rPr>
                  <a:t>*</a:t>
                </a:r>
                <a:r>
                  <a:rPr lang="en-US" sz="1600" dirty="0" smtClean="0">
                    <a:solidFill>
                      <a:srgbClr val="0F7001"/>
                    </a:solidFill>
                    <a:latin typeface="Courier" charset="0"/>
                  </a:rPr>
                  <a:t>(</a:t>
                </a:r>
                <a:r>
                  <a:rPr lang="en-US" sz="1600" dirty="0" err="1">
                    <a:solidFill>
                      <a:srgbClr val="0D0D0D"/>
                    </a:solidFill>
                    <a:latin typeface="Courier" charset="0"/>
                  </a:rPr>
                  <a:t>SMap.</a:t>
                </a:r>
                <a:r>
                  <a:rPr lang="en-US" sz="1600" dirty="0" err="1">
                    <a:solidFill>
                      <a:srgbClr val="0D6475"/>
                    </a:solidFill>
                    <a:latin typeface="Courier" charset="0"/>
                  </a:rPr>
                  <a:t>col</a:t>
                </a:r>
                <a:r>
                  <a:rPr lang="en-US" sz="1600" dirty="0">
                    <a:solidFill>
                      <a:srgbClr val="0F7001"/>
                    </a:solidFill>
                    <a:latin typeface="Courier" charset="0"/>
                  </a:rPr>
                  <a:t>(</a:t>
                </a:r>
                <a:r>
                  <a:rPr lang="en-US" sz="1600" dirty="0">
                    <a:solidFill>
                      <a:srgbClr val="0D0D0D"/>
                    </a:solidFill>
                    <a:latin typeface="Courier" charset="0"/>
                  </a:rPr>
                  <a:t>ii</a:t>
                </a:r>
                <a:r>
                  <a:rPr lang="en-US" sz="1600" dirty="0">
                    <a:solidFill>
                      <a:srgbClr val="0F7001"/>
                    </a:solidFill>
                    <a:latin typeface="Courier" charset="0"/>
                  </a:rPr>
                  <a:t>)</a:t>
                </a:r>
                <a:r>
                  <a:rPr lang="en-US" sz="1600" dirty="0">
                    <a:latin typeface="Courier" charset="0"/>
                  </a:rPr>
                  <a:t>%d</a:t>
                </a:r>
                <a:r>
                  <a:rPr lang="en-US" sz="1600" dirty="0">
                    <a:solidFill>
                      <a:srgbClr val="0F7001"/>
                    </a:solidFill>
                    <a:latin typeface="Courier" charset="0"/>
                  </a:rPr>
                  <a:t>)</a:t>
                </a:r>
                <a:r>
                  <a:rPr lang="en-US" sz="1600" dirty="0">
                    <a:solidFill>
                      <a:srgbClr val="0E6E6D"/>
                    </a:solidFill>
                    <a:latin typeface="Courier" charset="0"/>
                  </a:rPr>
                  <a:t>;</a:t>
                </a:r>
                <a:endParaRPr lang="en-US" sz="1600" dirty="0">
                  <a:solidFill>
                    <a:srgbClr val="0D0D0D"/>
                  </a:solidFill>
                  <a:latin typeface="Courier" charset="0"/>
                </a:endParaRPr>
              </a:p>
              <a:p>
                <a:r>
                  <a:rPr lang="en-US" sz="1600" dirty="0" smtClean="0">
                    <a:solidFill>
                      <a:srgbClr val="0F7001"/>
                    </a:solidFill>
                    <a:latin typeface="Courier" charset="0"/>
                  </a:rPr>
                  <a:t> 					</a:t>
                </a:r>
                <a:endParaRPr lang="en-US" sz="1600" dirty="0" smtClean="0">
                  <a:solidFill>
                    <a:srgbClr val="0D0D0D"/>
                  </a:solidFill>
                  <a:latin typeface="Courier" charset="0"/>
                </a:endParaRPr>
              </a:p>
              <a:p>
                <a:r>
                  <a:rPr lang="en-US" sz="1600" dirty="0">
                    <a:solidFill>
                      <a:srgbClr val="0D0D0D"/>
                    </a:solidFill>
                    <a:latin typeface="Courier" charset="0"/>
                  </a:rPr>
                  <a:t>	</a:t>
                </a:r>
                <a:r>
                  <a:rPr lang="en-US" sz="1600" dirty="0" smtClean="0">
                    <a:solidFill>
                      <a:srgbClr val="0000FF"/>
                    </a:solidFill>
                    <a:latin typeface="Courier" charset="0"/>
                  </a:rPr>
                  <a:t>return</a:t>
                </a:r>
                <a:r>
                  <a:rPr lang="en-US" sz="1600" dirty="0" smtClean="0">
                    <a:solidFill>
                      <a:srgbClr val="0D0D0D"/>
                    </a:solidFill>
                    <a:latin typeface="Courier" charset="0"/>
                  </a:rPr>
                  <a:t> </a:t>
                </a:r>
                <a:r>
                  <a:rPr lang="en-US" sz="1600" dirty="0" err="1">
                    <a:solidFill>
                      <a:srgbClr val="0D0D0D"/>
                    </a:solidFill>
                    <a:latin typeface="Courier" charset="0"/>
                  </a:rPr>
                  <a:t>vectorise</a:t>
                </a:r>
                <a:r>
                  <a:rPr lang="en-US" sz="1600" dirty="0">
                    <a:solidFill>
                      <a:srgbClr val="0F7001"/>
                    </a:solidFill>
                    <a:latin typeface="Courier" charset="0"/>
                  </a:rPr>
                  <a:t>(</a:t>
                </a:r>
                <a:r>
                  <a:rPr lang="en-US" sz="1600" dirty="0" err="1">
                    <a:solidFill>
                      <a:srgbClr val="0D0D0D"/>
                    </a:solidFill>
                    <a:latin typeface="Courier" charset="0"/>
                  </a:rPr>
                  <a:t>outData</a:t>
                </a:r>
                <a:r>
                  <a:rPr lang="en-US" sz="1600" dirty="0" smtClean="0">
                    <a:solidFill>
                      <a:srgbClr val="0F7001"/>
                    </a:solidFill>
                    <a:latin typeface="Courier" charset="0"/>
                  </a:rPr>
                  <a:t>)</a:t>
                </a:r>
                <a:r>
                  <a:rPr lang="en-US" sz="1600" dirty="0" smtClean="0">
                    <a:solidFill>
                      <a:srgbClr val="0E6E6D"/>
                    </a:solidFill>
                    <a:latin typeface="Courier" charset="0"/>
                  </a:rPr>
                  <a:t>; </a:t>
                </a:r>
              </a:p>
              <a:p>
                <a:r>
                  <a:rPr lang="en-US" sz="1600" dirty="0">
                    <a:solidFill>
                      <a:srgbClr val="0E6E6D"/>
                    </a:solidFill>
                    <a:latin typeface="Courier" charset="0"/>
                  </a:rPr>
                  <a:t>	</a:t>
                </a:r>
                <a:r>
                  <a:rPr lang="en-US" sz="1600" dirty="0" smtClean="0">
                    <a:solidFill>
                      <a:srgbClr val="00B050"/>
                    </a:solidFill>
                    <a:latin typeface="Courier" charset="0"/>
                  </a:rPr>
                  <a:t>//</a:t>
                </a:r>
                <a:r>
                  <a:rPr lang="en-US" sz="1600" dirty="0" err="1" smtClean="0">
                    <a:solidFill>
                      <a:srgbClr val="00B050"/>
                    </a:solidFill>
                    <a:latin typeface="Courier" charset="0"/>
                  </a:rPr>
                  <a:t>G_obj</a:t>
                </a:r>
                <a:r>
                  <a:rPr lang="en-US" sz="1600" dirty="0" smtClean="0">
                    <a:solidFill>
                      <a:srgbClr val="00B050"/>
                    </a:solidFill>
                    <a:latin typeface="Courier" charset="0"/>
                  </a:rPr>
                  <a:t>*d </a:t>
                </a:r>
                <a:r>
                  <a:rPr lang="en-US" sz="1600" dirty="0">
                    <a:solidFill>
                      <a:srgbClr val="00B050"/>
                    </a:solidFill>
                    <a:latin typeface="Courier" charset="0"/>
                  </a:rPr>
                  <a:t>is </a:t>
                </a:r>
                <a:r>
                  <a:rPr lang="en-US" sz="1600" dirty="0" smtClean="0">
                    <a:solidFill>
                      <a:srgbClr val="00B050"/>
                    </a:solidFill>
                    <a:latin typeface="Courier" charset="0"/>
                  </a:rPr>
                  <a:t>a forward NUFFT/DFT</a:t>
                </a:r>
                <a:endParaRPr lang="en-US" sz="1600" dirty="0">
                  <a:solidFill>
                    <a:srgbClr val="0D0D0D"/>
                  </a:solidFill>
                  <a:latin typeface="Courier" charset="0"/>
                </a:endParaRPr>
              </a:p>
              <a:p>
                <a:r>
                  <a:rPr lang="en-US" sz="1600" dirty="0" smtClean="0">
                    <a:latin typeface="Courier" charset="0"/>
                  </a:rPr>
                  <a:t>}</a:t>
                </a:r>
              </a:p>
              <a:p>
                <a:endParaRPr lang="en-US" sz="1600" dirty="0">
                  <a:solidFill>
                    <a:srgbClr val="0D0D0D"/>
                  </a:solidFill>
                  <a:latin typeface="Courier" charset="0"/>
                </a:endParaRPr>
              </a:p>
            </p:txBody>
          </p:sp>
          <p:sp>
            <p:nvSpPr>
              <p:cNvPr id="19" name="TextBox 37"/>
              <p:cNvSpPr txBox="1"/>
              <p:nvPr/>
            </p:nvSpPr>
            <p:spPr>
              <a:xfrm>
                <a:off x="1261465" y="1615760"/>
                <a:ext cx="3763780" cy="369332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err="1">
                    <a:latin typeface="Myriad Pro" charset="0"/>
                    <a:ea typeface="Myriad Pro" charset="0"/>
                    <a:cs typeface="Myriad Pro" charset="0"/>
                  </a:rPr>
                  <a:t>PowerGrid</a:t>
                </a:r>
                <a:r>
                  <a:rPr lang="en-US" dirty="0">
                    <a:latin typeface="Myriad Pro" charset="0"/>
                    <a:ea typeface="Myriad Pro" charset="0"/>
                    <a:cs typeface="Myriad Pro" charset="0"/>
                  </a:rPr>
                  <a:t>/C</a:t>
                </a:r>
                <a:r>
                  <a:rPr lang="en-US" dirty="0" smtClean="0">
                    <a:latin typeface="Myriad Pro" charset="0"/>
                    <a:ea typeface="Myriad Pro" charset="0"/>
                    <a:cs typeface="Myriad Pro" charset="0"/>
                  </a:rPr>
                  <a:t>++ SENSE Operator</a:t>
                </a:r>
                <a:endParaRPr lang="en-US" dirty="0">
                  <a:latin typeface="Myriad Pro" charset="0"/>
                  <a:ea typeface="Myriad Pro" charset="0"/>
                  <a:cs typeface="Myriad Pro" charset="0"/>
                </a:endParaRPr>
              </a:p>
            </p:txBody>
          </p:sp>
        </p:grpSp>
        <p:grpSp>
          <p:nvGrpSpPr>
            <p:cNvPr id="6" name="Group 24"/>
            <p:cNvGrpSpPr/>
            <p:nvPr/>
          </p:nvGrpSpPr>
          <p:grpSpPr>
            <a:xfrm>
              <a:off x="289533" y="815003"/>
              <a:ext cx="6664218" cy="3145255"/>
              <a:chOff x="6383406" y="1615760"/>
              <a:chExt cx="6664218" cy="3145255"/>
            </a:xfrm>
          </p:grpSpPr>
          <p:sp>
            <p:nvSpPr>
              <p:cNvPr id="15" name="TextBox 33"/>
              <p:cNvSpPr txBox="1"/>
              <p:nvPr/>
            </p:nvSpPr>
            <p:spPr>
              <a:xfrm>
                <a:off x="6383406" y="1960248"/>
                <a:ext cx="6664218" cy="2800767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solidFill>
                      <a:srgbClr val="00B050"/>
                    </a:solidFill>
                    <a:latin typeface="Courier" charset="0"/>
                  </a:rPr>
                  <a:t> </a:t>
                </a:r>
                <a:r>
                  <a:rPr lang="en-US" sz="1600" dirty="0">
                    <a:solidFill>
                      <a:srgbClr val="00B050"/>
                    </a:solidFill>
                    <a:latin typeface="Courier" charset="0"/>
                  </a:rPr>
                  <a:t>%Forward Operator</a:t>
                </a:r>
              </a:p>
              <a:p>
                <a:r>
                  <a:rPr lang="en-US" sz="1600" dirty="0">
                    <a:solidFill>
                      <a:srgbClr val="0D0D0D"/>
                    </a:solidFill>
                    <a:latin typeface="Courier" charset="0"/>
                  </a:rPr>
                  <a:t> </a:t>
                </a:r>
                <a:r>
                  <a:rPr lang="en-US" sz="1600" dirty="0" smtClean="0">
                    <a:solidFill>
                      <a:srgbClr val="0D0D0D"/>
                    </a:solidFill>
                    <a:latin typeface="Courier" charset="0"/>
                  </a:rPr>
                  <a:t> </a:t>
                </a:r>
              </a:p>
              <a:p>
                <a:endParaRPr lang="en-US" sz="1600" dirty="0" smtClean="0">
                  <a:solidFill>
                    <a:srgbClr val="0D0D0D"/>
                  </a:solidFill>
                  <a:latin typeface="Courier" charset="0"/>
                </a:endParaRPr>
              </a:p>
              <a:p>
                <a:r>
                  <a:rPr lang="en-US" sz="1600" dirty="0" err="1" smtClean="0">
                    <a:solidFill>
                      <a:srgbClr val="0D0D0D"/>
                    </a:solidFill>
                    <a:latin typeface="Courier" charset="0"/>
                  </a:rPr>
                  <a:t>outData</a:t>
                </a:r>
                <a:r>
                  <a:rPr lang="en-US" sz="1600" dirty="0" smtClean="0">
                    <a:solidFill>
                      <a:srgbClr val="0D0D0D"/>
                    </a:solidFill>
                    <a:latin typeface="Courier" charset="0"/>
                  </a:rPr>
                  <a:t> </a:t>
                </a:r>
                <a:r>
                  <a:rPr lang="en-US" sz="1600" dirty="0">
                    <a:solidFill>
                      <a:srgbClr val="0D0D0D"/>
                    </a:solidFill>
                    <a:latin typeface="Courier" charset="0"/>
                  </a:rPr>
                  <a:t>= </a:t>
                </a:r>
                <a:r>
                  <a:rPr lang="en-US" sz="1600" dirty="0" smtClean="0">
                    <a:solidFill>
                      <a:srgbClr val="0000FF"/>
                    </a:solidFill>
                    <a:latin typeface="Courier" charset="0"/>
                  </a:rPr>
                  <a:t>zeros</a:t>
                </a:r>
                <a:r>
                  <a:rPr lang="en-US" sz="1600" dirty="0" smtClean="0">
                    <a:solidFill>
                      <a:srgbClr val="107902"/>
                    </a:solidFill>
                    <a:latin typeface="Courier" charset="0"/>
                  </a:rPr>
                  <a:t>(</a:t>
                </a:r>
                <a:r>
                  <a:rPr lang="en-US" sz="1600" dirty="0" err="1" smtClean="0">
                    <a:solidFill>
                      <a:srgbClr val="0D0D0D"/>
                    </a:solidFill>
                    <a:latin typeface="Courier" charset="0"/>
                  </a:rPr>
                  <a:t>nx,</a:t>
                </a:r>
                <a:r>
                  <a:rPr lang="en-US" sz="1600" dirty="0" err="1" smtClean="0">
                    <a:latin typeface="Courier" charset="0"/>
                  </a:rPr>
                  <a:t>ncoils</a:t>
                </a:r>
                <a:r>
                  <a:rPr lang="en-US" sz="1600" dirty="0" smtClean="0">
                    <a:solidFill>
                      <a:srgbClr val="107902"/>
                    </a:solidFill>
                    <a:latin typeface="Courier" charset="0"/>
                  </a:rPr>
                  <a:t>)</a:t>
                </a:r>
                <a:r>
                  <a:rPr lang="en-US" sz="1600" dirty="0" smtClean="0">
                    <a:solidFill>
                      <a:srgbClr val="0D0D0D"/>
                    </a:solidFill>
                    <a:latin typeface="Courier" charset="0"/>
                  </a:rPr>
                  <a:t>;</a:t>
                </a:r>
                <a:endParaRPr lang="en-US" sz="1600" dirty="0">
                  <a:solidFill>
                    <a:srgbClr val="0D0D0D"/>
                  </a:solidFill>
                  <a:latin typeface="Courier" charset="0"/>
                </a:endParaRPr>
              </a:p>
              <a:p>
                <a:endParaRPr lang="en-US" sz="1600" dirty="0" smtClean="0">
                  <a:solidFill>
                    <a:srgbClr val="0D0D0D"/>
                  </a:solidFill>
                  <a:latin typeface="Courier" charset="0"/>
                </a:endParaRPr>
              </a:p>
              <a:p>
                <a:r>
                  <a:rPr lang="en-US" sz="1600" dirty="0" smtClean="0">
                    <a:solidFill>
                      <a:srgbClr val="0000FF"/>
                    </a:solidFill>
                    <a:latin typeface="Courier" charset="0"/>
                  </a:rPr>
                  <a:t>for</a:t>
                </a:r>
                <a:r>
                  <a:rPr lang="en-US" sz="1600" dirty="0" smtClean="0">
                    <a:solidFill>
                      <a:srgbClr val="0D0D0D"/>
                    </a:solidFill>
                    <a:latin typeface="Courier" charset="0"/>
                  </a:rPr>
                  <a:t> </a:t>
                </a:r>
                <a:r>
                  <a:rPr lang="en-US" sz="1600" dirty="0">
                    <a:solidFill>
                      <a:srgbClr val="0D0D0D"/>
                    </a:solidFill>
                    <a:latin typeface="Courier" charset="0"/>
                  </a:rPr>
                  <a:t>ii </a:t>
                </a:r>
                <a:r>
                  <a:rPr lang="en-US" sz="1600" dirty="0" smtClean="0">
                    <a:solidFill>
                      <a:srgbClr val="0D0D0D"/>
                    </a:solidFill>
                    <a:latin typeface="Courier" charset="0"/>
                  </a:rPr>
                  <a:t>= </a:t>
                </a:r>
                <a:r>
                  <a:rPr lang="en-US" sz="1600" dirty="0" smtClean="0">
                    <a:solidFill>
                      <a:srgbClr val="2500FF"/>
                    </a:solidFill>
                    <a:latin typeface="Courier" charset="0"/>
                  </a:rPr>
                  <a:t>1</a:t>
                </a:r>
                <a:r>
                  <a:rPr lang="en-US" sz="1600" dirty="0" smtClean="0">
                    <a:solidFill>
                      <a:srgbClr val="0D0D0D"/>
                    </a:solidFill>
                    <a:latin typeface="Courier" charset="0"/>
                  </a:rPr>
                  <a:t>:ncoils</a:t>
                </a:r>
              </a:p>
              <a:p>
                <a:r>
                  <a:rPr lang="en-US" sz="1600" dirty="0">
                    <a:solidFill>
                      <a:srgbClr val="0D0D0D"/>
                    </a:solidFill>
                    <a:latin typeface="Courier" charset="0"/>
                  </a:rPr>
                  <a:t>	</a:t>
                </a:r>
                <a:r>
                  <a:rPr lang="en-US" sz="1600" dirty="0" err="1" smtClean="0">
                    <a:solidFill>
                      <a:srgbClr val="0D0D0D"/>
                    </a:solidFill>
                    <a:latin typeface="Courier" charset="0"/>
                  </a:rPr>
                  <a:t>outData</a:t>
                </a:r>
                <a:r>
                  <a:rPr lang="en-US" sz="1600" dirty="0">
                    <a:solidFill>
                      <a:srgbClr val="107902"/>
                    </a:solidFill>
                    <a:latin typeface="Courier" charset="0"/>
                  </a:rPr>
                  <a:t>(</a:t>
                </a:r>
                <a:r>
                  <a:rPr lang="en-US" sz="1600" dirty="0">
                    <a:latin typeface="Courier" charset="0"/>
                  </a:rPr>
                  <a:t>:,ii</a:t>
                </a:r>
                <a:r>
                  <a:rPr lang="en-US" sz="1600" dirty="0">
                    <a:solidFill>
                      <a:srgbClr val="107902"/>
                    </a:solidFill>
                    <a:latin typeface="Courier" charset="0"/>
                  </a:rPr>
                  <a:t>)</a:t>
                </a:r>
                <a:r>
                  <a:rPr lang="en-US" sz="1600" dirty="0">
                    <a:solidFill>
                      <a:srgbClr val="0D0D0D"/>
                    </a:solidFill>
                    <a:latin typeface="Courier" charset="0"/>
                  </a:rPr>
                  <a:t> = G*</a:t>
                </a:r>
                <a:r>
                  <a:rPr lang="en-US" sz="1600" dirty="0">
                    <a:solidFill>
                      <a:srgbClr val="107902"/>
                    </a:solidFill>
                    <a:latin typeface="Courier" charset="0"/>
                  </a:rPr>
                  <a:t>(</a:t>
                </a:r>
                <a:r>
                  <a:rPr lang="en-US" sz="1600" dirty="0" err="1">
                    <a:solidFill>
                      <a:srgbClr val="0D0D0D"/>
                    </a:solidFill>
                    <a:latin typeface="Courier" charset="0"/>
                  </a:rPr>
                  <a:t>SMap</a:t>
                </a:r>
                <a:r>
                  <a:rPr lang="en-US" sz="1600" dirty="0">
                    <a:solidFill>
                      <a:srgbClr val="107902"/>
                    </a:solidFill>
                    <a:latin typeface="Courier" charset="0"/>
                  </a:rPr>
                  <a:t>(</a:t>
                </a:r>
                <a:r>
                  <a:rPr lang="en-US" sz="1600" dirty="0">
                    <a:solidFill>
                      <a:srgbClr val="0D0D0D"/>
                    </a:solidFill>
                    <a:latin typeface="Courier" charset="0"/>
                  </a:rPr>
                  <a:t>:,ii</a:t>
                </a:r>
                <a:r>
                  <a:rPr lang="en-US" sz="1600" dirty="0">
                    <a:solidFill>
                      <a:srgbClr val="107902"/>
                    </a:solidFill>
                    <a:latin typeface="Courier" charset="0"/>
                  </a:rPr>
                  <a:t>)</a:t>
                </a:r>
                <a:r>
                  <a:rPr lang="en-US" sz="1600" dirty="0">
                    <a:solidFill>
                      <a:srgbClr val="0D0D0D"/>
                    </a:solidFill>
                    <a:latin typeface="Courier" charset="0"/>
                  </a:rPr>
                  <a:t>.*d</a:t>
                </a:r>
                <a:r>
                  <a:rPr lang="en-US" sz="1600" dirty="0">
                    <a:solidFill>
                      <a:srgbClr val="107902"/>
                    </a:solidFill>
                    <a:latin typeface="Courier" charset="0"/>
                  </a:rPr>
                  <a:t>(</a:t>
                </a:r>
                <a:r>
                  <a:rPr lang="en-US" sz="1600" dirty="0">
                    <a:solidFill>
                      <a:srgbClr val="0D0D0D"/>
                    </a:solidFill>
                    <a:latin typeface="Courier" charset="0"/>
                  </a:rPr>
                  <a:t>:</a:t>
                </a:r>
                <a:r>
                  <a:rPr lang="en-US" sz="1600" dirty="0">
                    <a:solidFill>
                      <a:srgbClr val="107902"/>
                    </a:solidFill>
                    <a:latin typeface="Courier" charset="0"/>
                  </a:rPr>
                  <a:t>))</a:t>
                </a:r>
                <a:r>
                  <a:rPr lang="en-US" sz="1600" dirty="0">
                    <a:solidFill>
                      <a:srgbClr val="0D0D0D"/>
                    </a:solidFill>
                    <a:latin typeface="Courier" charset="0"/>
                  </a:rPr>
                  <a:t>;</a:t>
                </a:r>
              </a:p>
              <a:p>
                <a:r>
                  <a:rPr lang="de-DE" sz="1600" dirty="0" smtClean="0">
                    <a:solidFill>
                      <a:srgbClr val="0000FF"/>
                    </a:solidFill>
                    <a:latin typeface="Courier" charset="0"/>
                  </a:rPr>
                  <a:t>end </a:t>
                </a:r>
                <a:r>
                  <a:rPr lang="de-DE" sz="1600" dirty="0">
                    <a:solidFill>
                      <a:srgbClr val="0000FF"/>
                    </a:solidFill>
                    <a:latin typeface="Courier" charset="0"/>
                  </a:rPr>
                  <a:t>			 </a:t>
                </a:r>
                <a:endParaRPr lang="de-DE" sz="1600" dirty="0" smtClean="0">
                  <a:solidFill>
                    <a:srgbClr val="0000FF"/>
                  </a:solidFill>
                  <a:latin typeface="Courier" charset="0"/>
                </a:endParaRPr>
              </a:p>
              <a:p>
                <a:r>
                  <a:rPr lang="de-DE" sz="1600" dirty="0">
                    <a:solidFill>
                      <a:srgbClr val="0000FF"/>
                    </a:solidFill>
                    <a:latin typeface="Courier" charset="0"/>
                  </a:rPr>
                  <a:t>	</a:t>
                </a:r>
              </a:p>
              <a:p>
                <a:r>
                  <a:rPr lang="en-US" sz="1600" dirty="0" smtClean="0">
                    <a:solidFill>
                      <a:srgbClr val="00B050"/>
                    </a:solidFill>
                    <a:latin typeface="Courier" charset="0"/>
                  </a:rPr>
                  <a:t>%</a:t>
                </a:r>
                <a:r>
                  <a:rPr lang="en-US" sz="1600" dirty="0">
                    <a:solidFill>
                      <a:srgbClr val="00B050"/>
                    </a:solidFill>
                    <a:latin typeface="Courier" charset="0"/>
                  </a:rPr>
                  <a:t>G*d is a forward NUFFT/DFT</a:t>
                </a:r>
                <a:endParaRPr lang="de-DE" sz="1600" dirty="0">
                  <a:solidFill>
                    <a:srgbClr val="0D0D0D"/>
                  </a:solidFill>
                  <a:latin typeface="Courier" charset="0"/>
                </a:endParaRPr>
              </a:p>
              <a:p>
                <a:r>
                  <a:rPr lang="en-US" sz="1600" dirty="0" smtClean="0">
                    <a:solidFill>
                      <a:srgbClr val="0D0D0D"/>
                    </a:solidFill>
                    <a:latin typeface="Courier" charset="0"/>
                  </a:rPr>
                  <a:t> </a:t>
                </a:r>
                <a:endParaRPr lang="en-US" sz="2400" dirty="0"/>
              </a:p>
            </p:txBody>
          </p:sp>
          <p:sp>
            <p:nvSpPr>
              <p:cNvPr id="16" name="TextBox 34"/>
              <p:cNvSpPr txBox="1"/>
              <p:nvPr/>
            </p:nvSpPr>
            <p:spPr>
              <a:xfrm>
                <a:off x="7589484" y="1615760"/>
                <a:ext cx="3195735" cy="369332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Myriad Pro" charset="0"/>
                    <a:ea typeface="Myriad Pro" charset="0"/>
                    <a:cs typeface="Myriad Pro" charset="0"/>
                  </a:rPr>
                  <a:t>IRT/MATLAB SENSE Operator</a:t>
                </a:r>
                <a:endParaRPr lang="en-US" dirty="0">
                  <a:latin typeface="Myriad Pro" charset="0"/>
                  <a:ea typeface="Myriad Pro" charset="0"/>
                  <a:cs typeface="Myriad Pro" charset="0"/>
                </a:endParaRPr>
              </a:p>
            </p:txBody>
          </p:sp>
        </p:grpSp>
        <p:sp>
          <p:nvSpPr>
            <p:cNvPr id="9" name="TextBox 27"/>
            <p:cNvSpPr txBox="1"/>
            <p:nvPr/>
          </p:nvSpPr>
          <p:spPr>
            <a:xfrm>
              <a:off x="5879880" y="3746688"/>
              <a:ext cx="5810458" cy="553998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endParaRPr lang="en-US" sz="1000" dirty="0">
                <a:solidFill>
                  <a:srgbClr val="0D0D0D"/>
                </a:solidFill>
                <a:latin typeface="Courier" charset="0"/>
              </a:endParaRPr>
            </a:p>
            <a:p>
              <a:r>
                <a:rPr lang="en-US" sz="1000" dirty="0" smtClean="0">
                  <a:solidFill>
                    <a:srgbClr val="0D0D0D"/>
                  </a:solidFill>
                  <a:latin typeface="Courier" charset="0"/>
                </a:rPr>
                <a:t> </a:t>
              </a:r>
              <a:endParaRPr lang="en-US" sz="1000" dirty="0">
                <a:solidFill>
                  <a:srgbClr val="0D0D0D"/>
                </a:solidFill>
                <a:latin typeface="Courier" charset="0"/>
              </a:endParaRPr>
            </a:p>
            <a:p>
              <a:endParaRPr lang="en-US" sz="1000" dirty="0">
                <a:solidFill>
                  <a:srgbClr val="00B050"/>
                </a:solidFill>
                <a:latin typeface="Courier" charset="0"/>
              </a:endParaRPr>
            </a:p>
          </p:txBody>
        </p:sp>
      </p:grpSp>
      <p:sp>
        <p:nvSpPr>
          <p:cNvPr id="21" name="Title 1"/>
          <p:cNvSpPr txBox="1">
            <a:spLocks/>
          </p:cNvSpPr>
          <p:nvPr/>
        </p:nvSpPr>
        <p:spPr>
          <a:xfrm>
            <a:off x="0" y="0"/>
            <a:ext cx="12192000" cy="702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kern="120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4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4628" y="30408"/>
            <a:ext cx="9796272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PowerGrid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: Enabling use of GPU/HPC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609600" y="1097280"/>
            <a:ext cx="10972800" cy="203484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Goal: </a:t>
            </a:r>
            <a:r>
              <a:rPr lang="en-US" dirty="0" smtClean="0"/>
              <a:t>Scalable across desktop to supercomputer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Desktops, GPUs, Clusters, and even Supercomputers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via </a:t>
            </a:r>
            <a:r>
              <a:rPr lang="en-US" dirty="0" err="1" smtClean="0"/>
              <a:t>OpenACC</a:t>
            </a:r>
            <a:r>
              <a:rPr lang="en-US" dirty="0" smtClean="0"/>
              <a:t> and MPI</a:t>
            </a:r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82" y="3627496"/>
            <a:ext cx="2146542" cy="18288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8599" y="3627496"/>
            <a:ext cx="3546495" cy="15919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8218" y="3335450"/>
            <a:ext cx="3175000" cy="2120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7184" y="5715574"/>
            <a:ext cx="2437217" cy="5605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4313" y="5219478"/>
            <a:ext cx="2053175" cy="138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79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096" y="78950"/>
            <a:ext cx="9658102" cy="114300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>
                <a:solidFill>
                  <a:schemeClr val="accent6"/>
                </a:solidFill>
              </a:rPr>
              <a:t>Scale: Distributed Memory Computing</a:t>
            </a:r>
            <a:endParaRPr lang="en-US" sz="3600" b="1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252760" y="1166017"/>
            <a:ext cx="5133279" cy="4525963"/>
          </a:xfrm>
        </p:spPr>
        <p:txBody>
          <a:bodyPr/>
          <a:lstStyle/>
          <a:p>
            <a:r>
              <a:rPr lang="en-US" dirty="0" smtClean="0"/>
              <a:t>How to use &gt; 1 GPU?</a:t>
            </a:r>
          </a:p>
          <a:p>
            <a:r>
              <a:rPr lang="en-US" dirty="0" smtClean="0"/>
              <a:t>Message Passing Interface (MPI) </a:t>
            </a:r>
          </a:p>
          <a:p>
            <a:r>
              <a:rPr lang="en-US" dirty="0" smtClean="0"/>
              <a:t>Phase Corrected SENSE (</a:t>
            </a:r>
            <a:r>
              <a:rPr lang="en-US" dirty="0" err="1" smtClean="0"/>
              <a:t>pcSENSE</a:t>
            </a:r>
            <a:r>
              <a:rPr lang="en-US" dirty="0" smtClean="0"/>
              <a:t>) for Diffusion Imaging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Myriad Pro" charset="0"/>
                <a:ea typeface="Myriad Pro" charset="0"/>
                <a:cs typeface="Myriad Pro" charset="0"/>
              </a:rPr>
              <a:t>120 x 120 x 4 x 32 coils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472137" y="4365157"/>
            <a:ext cx="5446059" cy="2"/>
          </a:xfrm>
          <a:prstGeom prst="line">
            <a:avLst/>
          </a:prstGeom>
          <a:ln w="38100">
            <a:solidFill>
              <a:srgbClr val="88CC1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410269" y="3780382"/>
            <a:ext cx="21932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Myriad Pro" charset="0"/>
                <a:ea typeface="Myriad Pro" charset="0"/>
                <a:cs typeface="Myriad Pro" charset="0"/>
              </a:rPr>
              <a:t>16 GPU: 51s</a:t>
            </a:r>
            <a:endParaRPr lang="en-US" sz="3200" dirty="0"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090" y="5542308"/>
            <a:ext cx="53860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Myriad Pro" charset="0"/>
                <a:ea typeface="Myriad Pro" charset="0"/>
                <a:cs typeface="Myriad Pro" charset="0"/>
              </a:rPr>
              <a:t>Liu </a:t>
            </a:r>
            <a:r>
              <a:rPr lang="en-US" sz="1600" dirty="0">
                <a:latin typeface="Myriad Pro" charset="0"/>
                <a:ea typeface="Myriad Pro" charset="0"/>
                <a:cs typeface="Myriad Pro" charset="0"/>
              </a:rPr>
              <a:t>C, Moseley ME, </a:t>
            </a:r>
            <a:r>
              <a:rPr lang="en-US" sz="1600" dirty="0" err="1">
                <a:latin typeface="Myriad Pro" charset="0"/>
                <a:ea typeface="Myriad Pro" charset="0"/>
                <a:cs typeface="Myriad Pro" charset="0"/>
              </a:rPr>
              <a:t>Bammer</a:t>
            </a:r>
            <a:r>
              <a:rPr lang="en-US" sz="1600" dirty="0">
                <a:latin typeface="Myriad Pro" charset="0"/>
                <a:ea typeface="Myriad Pro" charset="0"/>
                <a:cs typeface="Myriad Pro" charset="0"/>
              </a:rPr>
              <a:t> R. Simultaneous phase correction and SENSE reconstruction for navigated multi-shot DWI with non-</a:t>
            </a:r>
            <a:r>
              <a:rPr lang="en-US" sz="1600" dirty="0" err="1">
                <a:latin typeface="Myriad Pro" charset="0"/>
                <a:ea typeface="Myriad Pro" charset="0"/>
                <a:cs typeface="Myriad Pro" charset="0"/>
              </a:rPr>
              <a:t>cartesian</a:t>
            </a:r>
            <a:r>
              <a:rPr lang="en-US" sz="1600" dirty="0">
                <a:latin typeface="Myriad Pro" charset="0"/>
                <a:ea typeface="Myriad Pro" charset="0"/>
                <a:cs typeface="Myriad Pro" charset="0"/>
              </a:rPr>
              <a:t> k-space </a:t>
            </a:r>
            <a:r>
              <a:rPr lang="en-US" sz="1600" dirty="0" smtClean="0">
                <a:latin typeface="Myriad Pro" charset="0"/>
                <a:ea typeface="Myriad Pro" charset="0"/>
                <a:cs typeface="Myriad Pro" charset="0"/>
              </a:rPr>
              <a:t>sampling. MRM. </a:t>
            </a:r>
            <a:r>
              <a:rPr lang="en-US" sz="1600" dirty="0">
                <a:latin typeface="Myriad Pro" charset="0"/>
                <a:ea typeface="Myriad Pro" charset="0"/>
                <a:cs typeface="Myriad Pro" charset="0"/>
              </a:rPr>
              <a:t>2005;54(6):1412–1422.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xmlns="" id="{A4AA62BE-2289-425D-9323-03633F4055F4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217459" y="971548"/>
          <a:ext cx="6974541" cy="4914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472137" y="6286557"/>
            <a:ext cx="5674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K20x: 2688 cores, 732 MHz clock rate. 6 GB.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09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Conclusion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243584"/>
            <a:ext cx="10972800" cy="4882585"/>
          </a:xfrm>
        </p:spPr>
        <p:txBody>
          <a:bodyPr/>
          <a:lstStyle/>
          <a:p>
            <a:r>
              <a:rPr lang="en-US" sz="2400" dirty="0" smtClean="0"/>
              <a:t>Need raw data reconstruction resources to accommodate next generation acquisitions</a:t>
            </a:r>
          </a:p>
          <a:p>
            <a:r>
              <a:rPr lang="en-US" sz="2400" dirty="0" smtClean="0"/>
              <a:t>Also need ways to store and share raw data</a:t>
            </a:r>
          </a:p>
          <a:p>
            <a:r>
              <a:rPr lang="en-US" sz="2400" dirty="0" smtClean="0"/>
              <a:t>Computationally intensive: need to bring resources to MRI physicists</a:t>
            </a:r>
          </a:p>
          <a:p>
            <a:r>
              <a:rPr lang="en-US" sz="2400" dirty="0" smtClean="0"/>
              <a:t>Enable order of magnitude improvements in spatial and temporal resolutions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Thanks: </a:t>
            </a:r>
          </a:p>
          <a:p>
            <a:pPr marL="0" indent="0">
              <a:buNone/>
            </a:pPr>
            <a:r>
              <a:rPr lang="en-US" sz="2400" dirty="0" smtClean="0"/>
              <a:t>MRFIL Lab: Alex </a:t>
            </a:r>
            <a:r>
              <a:rPr lang="en-US" sz="2400" dirty="0" err="1" smtClean="0"/>
              <a:t>Cerjanic</a:t>
            </a:r>
            <a:r>
              <a:rPr lang="en-US" sz="2400" dirty="0" smtClean="0"/>
              <a:t>, Joe </a:t>
            </a:r>
            <a:r>
              <a:rPr lang="en-US" sz="2400" dirty="0" err="1" smtClean="0"/>
              <a:t>Holtrop</a:t>
            </a:r>
            <a:r>
              <a:rPr lang="en-US" sz="2400" dirty="0" smtClean="0"/>
              <a:t>, </a:t>
            </a:r>
            <a:r>
              <a:rPr lang="en-US" sz="2400" dirty="0" err="1" smtClean="0"/>
              <a:t>Giang</a:t>
            </a:r>
            <a:r>
              <a:rPr lang="en-US" sz="2400" dirty="0" smtClean="0"/>
              <a:t>-Chau Ngo, Genevieve Labelle</a:t>
            </a:r>
            <a:endParaRPr lang="en-US" dirty="0" smtClean="0"/>
          </a:p>
          <a:p>
            <a:pPr marL="0" indent="0">
              <a:buNone/>
            </a:pPr>
            <a:r>
              <a:rPr lang="en-US" sz="2400" dirty="0" smtClean="0"/>
              <a:t>Jeff </a:t>
            </a:r>
            <a:r>
              <a:rPr lang="en-US" sz="2400" dirty="0" err="1" smtClean="0"/>
              <a:t>Fessler</a:t>
            </a:r>
            <a:r>
              <a:rPr lang="en-US" sz="2400" dirty="0" smtClean="0"/>
              <a:t>, B. </a:t>
            </a:r>
            <a:r>
              <a:rPr lang="en-US" sz="2400" dirty="0" err="1" smtClean="0"/>
              <a:t>Leback</a:t>
            </a:r>
            <a:r>
              <a:rPr lang="en-US" sz="2400" dirty="0" smtClean="0"/>
              <a:t>, G. Arnold, M. Van </a:t>
            </a:r>
            <a:r>
              <a:rPr lang="en-US" sz="2400" dirty="0" err="1" smtClean="0"/>
              <a:t>Moer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PGI, NVIDIA, </a:t>
            </a:r>
            <a:r>
              <a:rPr lang="en-US" sz="2400" dirty="0" err="1" smtClean="0"/>
              <a:t>BlueWaters</a:t>
            </a:r>
            <a:r>
              <a:rPr lang="en-US" sz="2400" dirty="0" smtClean="0"/>
              <a:t>, Parallel Computing Institute</a:t>
            </a:r>
          </a:p>
          <a:p>
            <a:pPr marL="0" indent="0">
              <a:buNone/>
            </a:pPr>
            <a:r>
              <a:rPr lang="en-US" sz="2400" dirty="0"/>
              <a:t>NIH </a:t>
            </a:r>
            <a:r>
              <a:rPr lang="en-US" sz="2400" dirty="0" smtClean="0"/>
              <a:t>R01EB018107, Blue </a:t>
            </a:r>
            <a:r>
              <a:rPr lang="en-US" sz="2400" dirty="0"/>
              <a:t>Waters Illinois Allocation</a:t>
            </a:r>
          </a:p>
          <a:p>
            <a:pPr marL="0" indent="0">
              <a:buNone/>
            </a:pPr>
            <a:r>
              <a:rPr lang="en-US" sz="2400" dirty="0"/>
              <a:t>National Science Foundation (awards OCI-0725070 and ACI-1238993)</a:t>
            </a:r>
          </a:p>
          <a:p>
            <a:pPr marL="0" indent="0"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7840306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13016</TotalTime>
  <Words>588</Words>
  <Application>Microsoft Office PowerPoint</Application>
  <PresentationFormat>Custom</PresentationFormat>
  <Paragraphs>106</Paragraphs>
  <Slides>10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Default Design</vt:lpstr>
      <vt:lpstr>PowerGrid for harnessing high performance computing to reconstruct large sets of high-resolution non-Cartesian MRI data</vt:lpstr>
      <vt:lpstr>Need for Image Reconstruction Packages in MRI</vt:lpstr>
      <vt:lpstr>PowerPoint Presentation</vt:lpstr>
      <vt:lpstr>Challenge: Image Reconstruction</vt:lpstr>
      <vt:lpstr>PowerPoint Presentation</vt:lpstr>
      <vt:lpstr>Flexible, Readable, and Modifiable</vt:lpstr>
      <vt:lpstr>PowerGrid: Enabling use of GPU/HPC</vt:lpstr>
      <vt:lpstr>Scale: Distributed Memory Computing</vt:lpstr>
      <vt:lpstr>Conclusion</vt:lpstr>
      <vt:lpstr>PowerPoint Presentation</vt:lpstr>
    </vt:vector>
  </TitlesOfParts>
  <Company>University of Illinois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Slides for BOT</dc:title>
  <dc:creator>College of Engineering</dc:creator>
  <cp:lastModifiedBy>Windows User</cp:lastModifiedBy>
  <cp:revision>203</cp:revision>
  <dcterms:created xsi:type="dcterms:W3CDTF">2015-03-05T22:03:21Z</dcterms:created>
  <dcterms:modified xsi:type="dcterms:W3CDTF">2016-10-05T13:48:32Z</dcterms:modified>
</cp:coreProperties>
</file>